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87" r:id="rId3"/>
    <p:sldId id="288" r:id="rId4"/>
    <p:sldId id="291" r:id="rId5"/>
    <p:sldId id="289" r:id="rId6"/>
    <p:sldId id="300" r:id="rId7"/>
    <p:sldId id="306" r:id="rId8"/>
    <p:sldId id="292" r:id="rId9"/>
    <p:sldId id="294" r:id="rId10"/>
    <p:sldId id="299" r:id="rId11"/>
    <p:sldId id="295" r:id="rId12"/>
    <p:sldId id="297" r:id="rId13"/>
    <p:sldId id="298" r:id="rId14"/>
    <p:sldId id="302" r:id="rId15"/>
    <p:sldId id="301" r:id="rId16"/>
    <p:sldId id="304" r:id="rId17"/>
    <p:sldId id="296" r:id="rId18"/>
    <p:sldId id="305" r:id="rId19"/>
    <p:sldId id="303" r:id="rId20"/>
    <p:sldId id="307" r:id="rId21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50"/>
    <a:srgbClr val="7DDDFF"/>
    <a:srgbClr val="0000FF"/>
    <a:srgbClr val="76598B"/>
    <a:srgbClr val="866B66"/>
    <a:srgbClr val="E6E0EC"/>
    <a:srgbClr val="92D050"/>
    <a:srgbClr val="33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>
        <p:scale>
          <a:sx n="75" d="100"/>
          <a:sy n="75" d="100"/>
        </p:scale>
        <p:origin x="-144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18831" cy="495029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1"/>
            <a:ext cx="2918831" cy="495029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fld id="{7D97D960-A199-48AC-8C16-74471A6CCF6B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44" tIns="45322" rIns="90644" bIns="4532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44" tIns="45322" rIns="90644" bIns="4532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1" cy="495028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fld id="{6791652E-FD92-4A3A-B5E3-0C4FC01598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1561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040590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783841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77047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259055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055629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2206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026849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479355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4174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70694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112702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97544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542907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07731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76004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73772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038982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043238" y="550863"/>
            <a:ext cx="3673475" cy="2755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xfrm>
            <a:off x="973662" y="3489250"/>
            <a:ext cx="7814855" cy="118735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6966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 descr="가로모티프색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549286"/>
            <a:ext cx="9144000" cy="4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6" descr="가로모티프색.png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648450"/>
            <a:ext cx="9144000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-34925" y="6635750"/>
            <a:ext cx="1409360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R&amp;D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센터 </a:t>
            </a:r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디지털건설팀</a:t>
            </a:r>
            <a:endParaRPr lang="ko-KR" altLang="en-US" sz="9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916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2766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4832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0497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82202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9243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658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721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992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6314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165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642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5D796-B56E-4A23-BFAE-DC687FF9FAC0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4C082-D654-4347-AAFB-9FB543410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316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18309" y="1444408"/>
            <a:ext cx="7907382" cy="1266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VR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현장관리 플랫폼 개발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0683" y="5371516"/>
            <a:ext cx="2960051" cy="466350"/>
          </a:xfrm>
          <a:prstGeom prst="rect">
            <a:avLst/>
          </a:prstGeom>
          <a:noFill/>
        </p:spPr>
        <p:txBody>
          <a:bodyPr wrap="square" lIns="80843" tIns="40420" rIns="80843" bIns="4042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현대건설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&amp; </a:t>
            </a:r>
            <a:r>
              <a:rPr lang="en-US" altLang="ko-KR" sz="20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SeeSaw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24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내용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질의 리스트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97608019"/>
              </p:ext>
            </p:extLst>
          </p:nvPr>
        </p:nvGraphicFramePr>
        <p:xfrm>
          <a:off x="394793" y="930274"/>
          <a:ext cx="8306513" cy="550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057">
                  <a:extLst>
                    <a:ext uri="{9D8B030D-6E8A-4147-A177-3AD203B41FA5}">
                      <a16:colId xmlns:a16="http://schemas.microsoft.com/office/drawing/2014/main" xmlns="" val="1829551081"/>
                    </a:ext>
                  </a:extLst>
                </a:gridCol>
                <a:gridCol w="4060405">
                  <a:extLst>
                    <a:ext uri="{9D8B030D-6E8A-4147-A177-3AD203B41FA5}">
                      <a16:colId xmlns:a16="http://schemas.microsoft.com/office/drawing/2014/main" xmlns="" val="2084180050"/>
                    </a:ext>
                  </a:extLst>
                </a:gridCol>
                <a:gridCol w="3555051">
                  <a:extLst>
                    <a:ext uri="{9D8B030D-6E8A-4147-A177-3AD203B41FA5}">
                      <a16:colId xmlns:a16="http://schemas.microsoft.com/office/drawing/2014/main" xmlns="" val="3589874767"/>
                    </a:ext>
                  </a:extLst>
                </a:gridCol>
              </a:tblGrid>
              <a:tr h="5203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질의 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2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어플의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크기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용량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</a:p>
                    <a:p>
                      <a:pPr marL="171450" indent="-171450" algn="l" latinLnBrk="1">
                        <a:lnSpc>
                          <a:spcPct val="2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어플의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다운로드 유효기간 검토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시작시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ID/PW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 (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보안문제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협의 필요</a:t>
                      </a:r>
                      <a:endParaRPr lang="en-US" altLang="ko-KR" sz="14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최신 트렌드가 오픈소스인데 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ID/PW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없애면 어떤지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?) 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└ 대신 프로젝트 파일을 서버에서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받을때만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ID/PW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필요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=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▶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내부자료는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보안이되 프로그램은 공개 </a:t>
                      </a:r>
                      <a:endParaRPr lang="en-US" altLang="ko-KR" sz="14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2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다운로드를 서버에서 받는다고 하는데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어떤방법인지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구체화 필요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..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 파일 형식이 프로젝트파일인지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(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키맵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파일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이슈도형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프로젝트타이틀 등의 데이터도 있는데 어떻게 연동해서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볼수있는건지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프로젝트로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묶어주는건가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?)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기호를 표시하면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사진에 기호가 삽입되어 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작성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되는것인지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추후 수정불가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모바일에서 </a:t>
                      </a:r>
                      <a:r>
                        <a:rPr lang="en-US" altLang="ko-KR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Keymap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확대가 되나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 (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모바일에서 </a:t>
                      </a:r>
                      <a:r>
                        <a:rPr lang="en-US" altLang="ko-KR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Keymap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위치표시가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커야함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확인용이</a:t>
                      </a:r>
                      <a:r>
                        <a:rPr lang="en-US" altLang="ko-KR" sz="14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4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20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20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5490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9063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Mark-up 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기호 모음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1/3) 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9300763"/>
              </p:ext>
            </p:extLst>
          </p:nvPr>
        </p:nvGraphicFramePr>
        <p:xfrm>
          <a:off x="489958" y="947579"/>
          <a:ext cx="8136763" cy="5342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838">
                  <a:extLst>
                    <a:ext uri="{9D8B030D-6E8A-4147-A177-3AD203B41FA5}">
                      <a16:colId xmlns:a16="http://schemas.microsoft.com/office/drawing/2014/main" xmlns="" val="1383817689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xmlns="" val="3960877005"/>
                    </a:ext>
                  </a:extLst>
                </a:gridCol>
                <a:gridCol w="3547379">
                  <a:extLst>
                    <a:ext uri="{9D8B030D-6E8A-4147-A177-3AD203B41FA5}">
                      <a16:colId xmlns:a16="http://schemas.microsoft.com/office/drawing/2014/main" xmlns="" val="4264235469"/>
                    </a:ext>
                  </a:extLst>
                </a:gridCol>
                <a:gridCol w="1558475">
                  <a:extLst>
                    <a:ext uri="{9D8B030D-6E8A-4147-A177-3AD203B41FA5}">
                      <a16:colId xmlns:a16="http://schemas.microsoft.com/office/drawing/2014/main" xmlns="" val="2586388646"/>
                    </a:ext>
                  </a:extLst>
                </a:gridCol>
              </a:tblGrid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구분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기호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의미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활용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53122897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이슈 발생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General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7642302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       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방향 표시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90052782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추후 검토 필요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57626061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누수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방수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0049551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공사중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전력공급 관련 문제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3755576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수정 필요 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건설도면에서 일반적인 </a:t>
                      </a:r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수정표시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6316468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기성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하도 관련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4830518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227" t="5237" r="5421" b="20122"/>
          <a:stretch/>
        </p:blipFill>
        <p:spPr>
          <a:xfrm>
            <a:off x="2352281" y="1659695"/>
            <a:ext cx="656204" cy="560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205" t="4725" r="21017" b="20274"/>
          <a:stretch/>
        </p:blipFill>
        <p:spPr>
          <a:xfrm rot="5400000">
            <a:off x="2385258" y="2323299"/>
            <a:ext cx="469618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3472"/>
          <a:stretch/>
        </p:blipFill>
        <p:spPr>
          <a:xfrm>
            <a:off x="2352281" y="3032308"/>
            <a:ext cx="566646" cy="490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444" r="17500" b="13056"/>
          <a:stretch/>
        </p:blipFill>
        <p:spPr>
          <a:xfrm>
            <a:off x="2484060" y="3692014"/>
            <a:ext cx="370816" cy="511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583" r="18889" b="15556"/>
          <a:stretch/>
        </p:blipFill>
        <p:spPr>
          <a:xfrm>
            <a:off x="2412170" y="4326917"/>
            <a:ext cx="442706" cy="6075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56" t="16944" r="16528" b="32222"/>
          <a:stretch/>
        </p:blipFill>
        <p:spPr>
          <a:xfrm>
            <a:off x="2215074" y="5000966"/>
            <a:ext cx="782678" cy="5456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44" r="8750" b="15833"/>
          <a:stretch/>
        </p:blipFill>
        <p:spPr>
          <a:xfrm>
            <a:off x="2289970" y="5627390"/>
            <a:ext cx="628957" cy="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9680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Mark-up 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기호 모음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2/3) 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70755201"/>
              </p:ext>
            </p:extLst>
          </p:nvPr>
        </p:nvGraphicFramePr>
        <p:xfrm>
          <a:off x="489958" y="947579"/>
          <a:ext cx="8136763" cy="5342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838">
                  <a:extLst>
                    <a:ext uri="{9D8B030D-6E8A-4147-A177-3AD203B41FA5}">
                      <a16:colId xmlns:a16="http://schemas.microsoft.com/office/drawing/2014/main" xmlns="" val="1383817689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xmlns="" val="3960877005"/>
                    </a:ext>
                  </a:extLst>
                </a:gridCol>
                <a:gridCol w="3547379">
                  <a:extLst>
                    <a:ext uri="{9D8B030D-6E8A-4147-A177-3AD203B41FA5}">
                      <a16:colId xmlns:a16="http://schemas.microsoft.com/office/drawing/2014/main" xmlns="" val="4264235469"/>
                    </a:ext>
                  </a:extLst>
                </a:gridCol>
                <a:gridCol w="1558475">
                  <a:extLst>
                    <a:ext uri="{9D8B030D-6E8A-4147-A177-3AD203B41FA5}">
                      <a16:colId xmlns:a16="http://schemas.microsoft.com/office/drawing/2014/main" xmlns="" val="2586388646"/>
                    </a:ext>
                  </a:extLst>
                </a:gridCol>
              </a:tblGrid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구분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기호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의미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활용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53122897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0 0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금지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7642302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       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마감 공정 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90052782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미장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 공정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57626061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전기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 공정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0049551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인력 보충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등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3755576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교체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 필요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6316468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전달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 및 공유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4830518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94" t="11249" r="16805" b="25000"/>
          <a:stretch/>
        </p:blipFill>
        <p:spPr>
          <a:xfrm>
            <a:off x="2352675" y="1660978"/>
            <a:ext cx="600075" cy="5667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45" r="4306" b="13472"/>
          <a:stretch/>
        </p:blipFill>
        <p:spPr>
          <a:xfrm>
            <a:off x="2314574" y="2282426"/>
            <a:ext cx="676275" cy="6412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972" r="26389" b="13472"/>
          <a:stretch/>
        </p:blipFill>
        <p:spPr>
          <a:xfrm>
            <a:off x="2476108" y="3006989"/>
            <a:ext cx="353205" cy="6051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62" r="10555" b="15000"/>
          <a:stretch/>
        </p:blipFill>
        <p:spPr>
          <a:xfrm>
            <a:off x="2352675" y="3685734"/>
            <a:ext cx="533400" cy="5697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61" t="10833" r="9028" b="23890"/>
          <a:stretch/>
        </p:blipFill>
        <p:spPr>
          <a:xfrm>
            <a:off x="2295916" y="4349539"/>
            <a:ext cx="656834" cy="528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83" t="6250" r="11250" b="21528"/>
          <a:stretch/>
        </p:blipFill>
        <p:spPr>
          <a:xfrm>
            <a:off x="2314574" y="5017469"/>
            <a:ext cx="635564" cy="5987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250" t="13472" r="11250" b="29027"/>
          <a:stretch/>
        </p:blipFill>
        <p:spPr>
          <a:xfrm>
            <a:off x="2381443" y="5756281"/>
            <a:ext cx="542534" cy="4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537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Mark-up 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기호 모음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3/3) 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1117271"/>
              </p:ext>
            </p:extLst>
          </p:nvPr>
        </p:nvGraphicFramePr>
        <p:xfrm>
          <a:off x="489958" y="938054"/>
          <a:ext cx="8136763" cy="2671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838">
                  <a:extLst>
                    <a:ext uri="{9D8B030D-6E8A-4147-A177-3AD203B41FA5}">
                      <a16:colId xmlns:a16="http://schemas.microsoft.com/office/drawing/2014/main" xmlns="" val="1383817689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xmlns="" val="3960877005"/>
                    </a:ext>
                  </a:extLst>
                </a:gridCol>
                <a:gridCol w="3547379">
                  <a:extLst>
                    <a:ext uri="{9D8B030D-6E8A-4147-A177-3AD203B41FA5}">
                      <a16:colId xmlns:a16="http://schemas.microsoft.com/office/drawing/2014/main" xmlns="" val="4264235469"/>
                    </a:ext>
                  </a:extLst>
                </a:gridCol>
                <a:gridCol w="1558475">
                  <a:extLst>
                    <a:ext uri="{9D8B030D-6E8A-4147-A177-3AD203B41FA5}">
                      <a16:colId xmlns:a16="http://schemas.microsoft.com/office/drawing/2014/main" xmlns="" val="2586388646"/>
                    </a:ext>
                  </a:extLst>
                </a:gridCol>
              </a:tblGrid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구분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기호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의미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활용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53122897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15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시멘트 관련 이슈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7642302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16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         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철근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aseline="0" dirty="0" err="1" smtClean="0">
                          <a:latin typeface="+mn-ea"/>
                          <a:ea typeface="+mn-ea"/>
                        </a:rPr>
                        <a:t>철골조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)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90052782"/>
                  </a:ext>
                </a:extLst>
              </a:tr>
              <a:tr h="6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17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I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형 </a:t>
                      </a:r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형강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 err="1" smtClean="0">
                          <a:latin typeface="+mn-ea"/>
                          <a:ea typeface="+mn-ea"/>
                        </a:rPr>
                        <a:t>자재공급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</a:rPr>
                        <a:t> 필요 시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5762606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78" t="10696" r="5556" b="24721"/>
          <a:stretch/>
        </p:blipFill>
        <p:spPr>
          <a:xfrm>
            <a:off x="2219325" y="1638300"/>
            <a:ext cx="847725" cy="6113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00" t="6250" r="11805" b="17639"/>
          <a:stretch/>
        </p:blipFill>
        <p:spPr>
          <a:xfrm>
            <a:off x="2359867" y="2344420"/>
            <a:ext cx="566640" cy="5697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66" r="14445" b="17084"/>
          <a:stretch/>
        </p:blipFill>
        <p:spPr>
          <a:xfrm>
            <a:off x="2428426" y="3028938"/>
            <a:ext cx="419549" cy="4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243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및 </a:t>
            </a:r>
            <a:r>
              <a:rPr lang="ko-KR" altLang="en-US" sz="20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아이콘 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626" y="601053"/>
            <a:ext cx="2561216" cy="27876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0360" y="601053"/>
            <a:ext cx="2871465" cy="2688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4720" y="496244"/>
            <a:ext cx="2895851" cy="28165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3419972"/>
            <a:ext cx="3316469" cy="36921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60360" y="3419972"/>
            <a:ext cx="3220238" cy="35850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6950" y="3419972"/>
            <a:ext cx="31337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6498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및 </a:t>
            </a:r>
            <a:r>
              <a:rPr lang="ko-KR" altLang="en-US" sz="20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아이콘 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3050" y="955662"/>
            <a:ext cx="3072650" cy="21520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4850" y="824891"/>
            <a:ext cx="2737996" cy="24136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441" y="3534997"/>
            <a:ext cx="2868513" cy="2687616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5784213" y="4307050"/>
            <a:ext cx="1207137" cy="1212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1381" y="3678439"/>
            <a:ext cx="2871465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5240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및 </a:t>
            </a:r>
            <a:r>
              <a:rPr lang="ko-KR" altLang="en-US" sz="20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아이콘 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615" y="676167"/>
            <a:ext cx="2771769" cy="29105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4613" y="676167"/>
            <a:ext cx="2778897" cy="291059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4739" y="676167"/>
            <a:ext cx="2818169" cy="29105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867" y="3586736"/>
            <a:ext cx="2931166" cy="30329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1265" y="3586735"/>
            <a:ext cx="2963474" cy="29703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8087" y="3586735"/>
            <a:ext cx="3005557" cy="30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6256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457574" y="455821"/>
            <a:ext cx="3383757" cy="3173204"/>
            <a:chOff x="5145637" y="532021"/>
            <a:chExt cx="3383757" cy="31732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7222" t="20972" r="16528" b="22083"/>
            <a:stretch/>
          </p:blipFill>
          <p:spPr>
            <a:xfrm>
              <a:off x="5145637" y="1095375"/>
              <a:ext cx="3036338" cy="26098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4133" r="23781" b="41595"/>
            <a:stretch/>
          </p:blipFill>
          <p:spPr>
            <a:xfrm>
              <a:off x="5793688" y="532021"/>
              <a:ext cx="2735706" cy="2145899"/>
            </a:xfrm>
            <a:prstGeom prst="rect">
              <a:avLst/>
            </a:prstGeom>
          </p:spPr>
        </p:pic>
      </p:grpSp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및 </a:t>
            </a:r>
            <a:r>
              <a:rPr lang="ko-KR" altLang="en-US" sz="20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아이콘 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1000" y="1095376"/>
            <a:ext cx="3076575" cy="2152650"/>
            <a:chOff x="2466975" y="1847850"/>
            <a:chExt cx="4225758" cy="3314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4133" r="23781" b="41595"/>
            <a:stretch/>
          </p:blipFill>
          <p:spPr>
            <a:xfrm>
              <a:off x="2466975" y="1847850"/>
              <a:ext cx="4225758" cy="33147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2778" t="21981" r="12185" b="24445"/>
            <a:stretch/>
          </p:blipFill>
          <p:spPr>
            <a:xfrm>
              <a:off x="3593370" y="2999461"/>
              <a:ext cx="1972965" cy="172310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16" t="1390" r="6529" b="16250"/>
          <a:stretch/>
        </p:blipFill>
        <p:spPr>
          <a:xfrm>
            <a:off x="5781675" y="4311627"/>
            <a:ext cx="2043112" cy="19109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16" t="1390" r="6529" b="16250"/>
          <a:stretch/>
        </p:blipFill>
        <p:spPr>
          <a:xfrm>
            <a:off x="1000833" y="3705226"/>
            <a:ext cx="2873438" cy="268761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45638" y="4442800"/>
            <a:ext cx="1207137" cy="1212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133" r="23781" b="41595"/>
          <a:stretch/>
        </p:blipFill>
        <p:spPr>
          <a:xfrm>
            <a:off x="3736688" y="3797790"/>
            <a:ext cx="1644586" cy="12900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9257" y="1176523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4332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및 </a:t>
            </a:r>
            <a:r>
              <a:rPr lang="ko-KR" altLang="en-US" sz="20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아이콘 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-529840" y="688158"/>
            <a:ext cx="4007978" cy="4084890"/>
          </a:xfrm>
          <a:prstGeom prst="roundRect">
            <a:avLst/>
          </a:prstGeom>
          <a:solidFill>
            <a:srgbClr val="00A9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1227" y="860729"/>
            <a:ext cx="3630997" cy="40422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1245" y="688158"/>
            <a:ext cx="2737996" cy="241361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390293" y="688158"/>
            <a:ext cx="4007978" cy="4084890"/>
          </a:xfrm>
          <a:prstGeom prst="roundRect">
            <a:avLst/>
          </a:prstGeom>
          <a:solidFill>
            <a:srgbClr val="00A9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8709" y="787607"/>
            <a:ext cx="3830836" cy="426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854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67" t="20555" r="6805" b="33611"/>
          <a:stretch/>
        </p:blipFill>
        <p:spPr>
          <a:xfrm>
            <a:off x="3576905" y="5502081"/>
            <a:ext cx="3114057" cy="13892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222" t="20972" r="16528" b="22083"/>
          <a:stretch/>
        </p:blipFill>
        <p:spPr>
          <a:xfrm>
            <a:off x="1123524" y="470909"/>
            <a:ext cx="3099320" cy="3378100"/>
          </a:xfrm>
          <a:prstGeom prst="rect">
            <a:avLst/>
          </a:prstGeom>
        </p:spPr>
      </p:pic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및 </a:t>
            </a:r>
            <a:r>
              <a:rPr lang="ko-KR" altLang="en-US" sz="20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아이콘 형상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945638" y="4442800"/>
            <a:ext cx="1207137" cy="1212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794" t="39488" r="14549" b="12519"/>
          <a:stretch/>
        </p:blipFill>
        <p:spPr>
          <a:xfrm>
            <a:off x="1689192" y="877209"/>
            <a:ext cx="1962151" cy="1371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16" t="1390" r="6529" b="16250"/>
          <a:stretch/>
        </p:blipFill>
        <p:spPr>
          <a:xfrm>
            <a:off x="5315658" y="493921"/>
            <a:ext cx="2873438" cy="268761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6325308" y="1231495"/>
            <a:ext cx="1207137" cy="1212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794" t="39488" r="14549" b="12519"/>
          <a:stretch/>
        </p:blipFill>
        <p:spPr>
          <a:xfrm>
            <a:off x="6399950" y="1231495"/>
            <a:ext cx="1619252" cy="1212468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1524096" y="4442800"/>
            <a:ext cx="1207137" cy="1212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16" t="1390" r="6529" b="16250"/>
          <a:stretch/>
        </p:blipFill>
        <p:spPr>
          <a:xfrm>
            <a:off x="777905" y="3903166"/>
            <a:ext cx="2873438" cy="2687616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2003853" y="6018957"/>
            <a:ext cx="684000" cy="684000"/>
          </a:xfrm>
          <a:prstGeom prst="ellips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688995" y="4640740"/>
            <a:ext cx="1207137" cy="1212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solidFill>
                <a:schemeClr val="tx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0124" y="4637126"/>
            <a:ext cx="1793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360</a:t>
            </a:r>
            <a:endParaRPr lang="ko-KR" altLang="en-US" sz="72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90" t="14782" r="2030" b="29565"/>
          <a:stretch/>
        </p:blipFill>
        <p:spPr>
          <a:xfrm>
            <a:off x="3409843" y="3383518"/>
            <a:ext cx="3448182" cy="211856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066682" y="5333560"/>
            <a:ext cx="2406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360</a:t>
            </a:r>
            <a:endParaRPr lang="ko-KR" altLang="en-US" sz="8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850528" y="5554277"/>
            <a:ext cx="190448" cy="201981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67" t="20555" r="6805" b="33611"/>
          <a:stretch/>
        </p:blipFill>
        <p:spPr>
          <a:xfrm>
            <a:off x="6750717" y="5502081"/>
            <a:ext cx="3062915" cy="138920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90" t="14782" r="2030" b="29565"/>
          <a:stretch/>
        </p:blipFill>
        <p:spPr>
          <a:xfrm>
            <a:off x="6532513" y="3383518"/>
            <a:ext cx="3448182" cy="21185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89351" y="5333560"/>
            <a:ext cx="2549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FFC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360</a:t>
            </a:r>
            <a:endParaRPr lang="ko-KR" altLang="en-US" sz="8000" dirty="0">
              <a:solidFill>
                <a:srgbClr val="FFC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7542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36"/>
          <p:cNvSpPr txBox="1"/>
          <p:nvPr/>
        </p:nvSpPr>
        <p:spPr>
          <a:xfrm>
            <a:off x="152400" y="836919"/>
            <a:ext cx="8920123" cy="7234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4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3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9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200" b="1" dirty="0" smtClean="0"/>
              <a:t>360</a:t>
            </a:r>
            <a:r>
              <a:rPr lang="ko-KR" altLang="en-US" sz="1200" b="1" dirty="0" smtClean="0"/>
              <a:t>사진을 편리하게 관리하는 </a:t>
            </a:r>
            <a:r>
              <a:rPr lang="ko-KR" altLang="en-US" sz="1200" b="1" dirty="0">
                <a:solidFill>
                  <a:srgbClr val="0000FF"/>
                </a:solidFill>
              </a:rPr>
              <a:t>①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VR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현장관리 플랫폼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+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②모바일 뷰어 </a:t>
            </a:r>
            <a:r>
              <a:rPr lang="ko-KR" altLang="en-US" sz="1200" b="1" dirty="0" err="1" smtClean="0">
                <a:solidFill>
                  <a:srgbClr val="0000FF"/>
                </a:solidFill>
              </a:rPr>
              <a:t>어플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200" b="1" dirty="0" smtClean="0"/>
              <a:t>플랫폼을 활용한 공사현황 공유 및 작업지시 </a:t>
            </a:r>
            <a:endParaRPr lang="en-US" altLang="ko-KR" sz="1200" b="1" dirty="0" smtClean="0"/>
          </a:p>
        </p:txBody>
      </p:sp>
      <p:grpSp>
        <p:nvGrpSpPr>
          <p:cNvPr id="50" name="그룹 49"/>
          <p:cNvGrpSpPr/>
          <p:nvPr/>
        </p:nvGrpSpPr>
        <p:grpSpPr>
          <a:xfrm>
            <a:off x="6407990" y="2529414"/>
            <a:ext cx="2453998" cy="2765629"/>
            <a:chOff x="-1941231" y="2962941"/>
            <a:chExt cx="2771194" cy="2079186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41231" y="2962941"/>
              <a:ext cx="2771194" cy="1786592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-1752874" y="4749533"/>
              <a:ext cx="2394480" cy="292594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latinLnBrk="0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② </a:t>
              </a:r>
              <a:r>
                <a:rPr lang="ko-KR" altLang="en-US" sz="1200" b="1" dirty="0" err="1" smtClean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모바일용</a:t>
              </a:r>
              <a:r>
                <a:rPr lang="ko-KR" altLang="en-US" sz="1200" b="1" dirty="0" smtClean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뷰어 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(Application)</a:t>
              </a:r>
              <a:endParaRPr lang="ko-KR" altLang="en-US" sz="12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9380" r="29380"/>
            <a:stretch/>
          </p:blipFill>
          <p:spPr>
            <a:xfrm>
              <a:off x="-1721095" y="3117379"/>
              <a:ext cx="744987" cy="853846"/>
            </a:xfrm>
            <a:prstGeom prst="rect">
              <a:avLst/>
            </a:prstGeom>
            <a:ln w="12700">
              <a:solidFill>
                <a:srgbClr val="FFFF00"/>
              </a:solidFill>
            </a:ln>
          </p:spPr>
        </p:pic>
      </p:grpSp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플랫폼의 구성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42437" y="5861214"/>
            <a:ext cx="2912469" cy="389194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0">
              <a:defRPr/>
            </a:pPr>
            <a:r>
              <a:rPr lang="ko-KR" altLang="en-US" sz="1200" b="1" dirty="0">
                <a:solidFill>
                  <a:srgbClr val="0000FF"/>
                </a:solidFill>
              </a:rPr>
              <a:t>① </a:t>
            </a: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VR</a:t>
            </a:r>
            <a:r>
              <a:rPr lang="ko-KR" altLang="en-US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현장관리 플랫폼 </a:t>
            </a: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(PC install Program)</a:t>
            </a:r>
            <a:endParaRPr lang="ko-KR" altLang="en-US" sz="12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 l="37482" t="26823" r="16691" b="16927"/>
          <a:stretch>
            <a:fillRect/>
          </a:stretch>
        </p:blipFill>
        <p:spPr bwMode="auto">
          <a:xfrm>
            <a:off x="241300" y="1739900"/>
            <a:ext cx="59626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90523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0" y="660401"/>
            <a:ext cx="3924300" cy="26162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ko-KR" altLang="en-US" sz="1800" dirty="0" err="1" smtClean="0"/>
              <a:t>씨소가</a:t>
            </a:r>
            <a:r>
              <a:rPr lang="ko-KR" altLang="en-US" sz="1800" dirty="0" smtClean="0"/>
              <a:t> 가능여부 확인해야 할 내용</a:t>
            </a:r>
            <a:endParaRPr lang="en-US" altLang="ko-KR" sz="1800" dirty="0" smtClean="0"/>
          </a:p>
          <a:p>
            <a:pPr marL="514350" indent="-514350">
              <a:buNone/>
            </a:pPr>
            <a:r>
              <a:rPr lang="en-US" altLang="ko-KR" sz="1800" dirty="0" smtClean="0"/>
              <a:t>- 2</a:t>
            </a:r>
            <a:r>
              <a:rPr lang="ko-KR" altLang="en-US" sz="1800" dirty="0" smtClean="0"/>
              <a:t>개의 </a:t>
            </a:r>
            <a:r>
              <a:rPr lang="en-US" altLang="ko-KR" sz="1800" dirty="0" smtClean="0"/>
              <a:t>VR</a:t>
            </a:r>
            <a:r>
              <a:rPr lang="ko-KR" altLang="en-US" sz="1800" dirty="0" smtClean="0"/>
              <a:t>사진 리뷰 창 구현가능 여부</a:t>
            </a:r>
            <a:endParaRPr lang="en-US" altLang="ko-KR" sz="1800" dirty="0" smtClean="0"/>
          </a:p>
          <a:p>
            <a:pPr marL="514350" indent="-514350"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하이라키</a:t>
            </a:r>
            <a:r>
              <a:rPr lang="ko-KR" altLang="en-US" sz="1800" dirty="0" smtClean="0"/>
              <a:t> 관리 메뉴 점프기능</a:t>
            </a:r>
            <a:endParaRPr lang="en-US" altLang="ko-KR" sz="1800" dirty="0" smtClean="0"/>
          </a:p>
          <a:p>
            <a:pPr marL="514350" indent="-514350"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캡쳐기능</a:t>
            </a:r>
            <a:endParaRPr lang="en-US" altLang="ko-KR" sz="1800" dirty="0" smtClean="0"/>
          </a:p>
          <a:p>
            <a:pPr marL="514350" indent="-514350"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마커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히스토리</a:t>
            </a:r>
            <a:r>
              <a:rPr lang="ko-KR" altLang="en-US" sz="1800" dirty="0" smtClean="0"/>
              <a:t>  표현 점프 기능</a:t>
            </a:r>
            <a:endParaRPr lang="en-US" altLang="ko-KR" sz="1800" dirty="0" smtClean="0"/>
          </a:p>
          <a:p>
            <a:pPr marL="514350" indent="-514350">
              <a:buNone/>
            </a:pPr>
            <a:r>
              <a:rPr lang="en-US" altLang="ko-KR" sz="1800" dirty="0" smtClean="0"/>
              <a:t>-</a:t>
            </a:r>
            <a:r>
              <a:rPr lang="ko-KR" altLang="en-US" sz="1800" dirty="0" smtClean="0"/>
              <a:t> 틀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프레임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배치 변경 가능여부</a:t>
            </a:r>
            <a:endParaRPr lang="en-US" altLang="ko-KR" sz="1800" dirty="0" smtClean="0"/>
          </a:p>
          <a:p>
            <a:pPr marL="514350" indent="-514350"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smtClean="0"/>
              <a:t>해당사진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파일명이 표기</a:t>
            </a:r>
            <a:endParaRPr lang="ko-KR" altLang="en-US" sz="18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572000" y="660400"/>
            <a:ext cx="3924300" cy="551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동의한내용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8900" marR="0" lvl="0" indent="-88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프로젝트 명 사이트 등의 정보에 관한 관리는 사용자가 폴더 명으로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432300" y="2514601"/>
            <a:ext cx="3924300" cy="261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현대건설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씨소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 정보제공 내용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lang="ko-KR" altLang="en-US" noProof="0" dirty="0" smtClean="0"/>
              <a:t>확정된 </a:t>
            </a:r>
            <a:r>
              <a:rPr lang="en-US" altLang="ko-KR" dirty="0" smtClean="0"/>
              <a:t>PC/android </a:t>
            </a:r>
            <a:r>
              <a:rPr lang="ko-KR" altLang="en-US" noProof="0" dirty="0" smtClean="0"/>
              <a:t>아이콘 파일 </a:t>
            </a:r>
            <a:r>
              <a:rPr lang="en-US" altLang="ko-KR" noProof="0" dirty="0" smtClean="0"/>
              <a:t>PNG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</a:pPr>
            <a:r>
              <a:rPr lang="en-US" altLang="ko-KR" noProof="0" dirty="0" smtClean="0"/>
              <a:t>- Marker </a:t>
            </a:r>
          </a:p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저자권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관련 문구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김부장님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</a:p>
          <a:p>
            <a:pPr marL="514350" marR="0" lvl="0" indent="-5143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내용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①플랫폼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7871" y="1388555"/>
            <a:ext cx="4272854" cy="36036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0" lang="en-US" altLang="ko-KR" sz="1400" dirty="0" smtClean="0">
                <a:solidFill>
                  <a:srgbClr val="FFFF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360VR</a:t>
            </a:r>
            <a:r>
              <a:rPr kumimoji="0" lang="ko-KR" altLang="en-US" sz="1400" dirty="0" smtClean="0">
                <a:solidFill>
                  <a:srgbClr val="FFFF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사진</a:t>
            </a:r>
            <a:endParaRPr kumimoji="0" lang="ko-KR" altLang="en-US" sz="1400" dirty="0">
              <a:solidFill>
                <a:srgbClr val="FFFF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4593" y="1388551"/>
            <a:ext cx="4272854" cy="36036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 smtClean="0">
                <a:solidFill>
                  <a:srgbClr val="FFFF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PCD </a:t>
            </a:r>
            <a:endParaRPr kumimoji="0" lang="ko-KR" altLang="en-US" sz="1400" dirty="0">
              <a:solidFill>
                <a:srgbClr val="FFFF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7871" y="815981"/>
            <a:ext cx="8699576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smtClean="0">
                <a:solidFill>
                  <a:srgbClr val="0033CC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플랫폼 구동 데이터</a:t>
            </a:r>
            <a:endParaRPr kumimoji="0" lang="ko-KR" altLang="en-US" sz="1400" dirty="0">
              <a:solidFill>
                <a:srgbClr val="0033CC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871" y="1871531"/>
            <a:ext cx="4272854" cy="3734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74593" y="1871531"/>
            <a:ext cx="4272854" cy="3734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2308041" y="986890"/>
            <a:ext cx="180000" cy="576000"/>
          </a:xfrm>
          <a:prstGeom prst="rightArrow">
            <a:avLst>
              <a:gd name="adj1" fmla="val 50000"/>
              <a:gd name="adj2" fmla="val 69842"/>
            </a:avLst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8"/>
            <a:endParaRPr lang="ko-KR" altLang="en-US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6734763" y="986891"/>
            <a:ext cx="180000" cy="576000"/>
          </a:xfrm>
          <a:prstGeom prst="rightArrow">
            <a:avLst>
              <a:gd name="adj1" fmla="val 50000"/>
              <a:gd name="adj2" fmla="val 69842"/>
            </a:avLst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8"/>
            <a:endParaRPr lang="ko-KR" altLang="en-US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871" y="1888623"/>
            <a:ext cx="4272854" cy="37345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89865" y="1871531"/>
            <a:ext cx="4257581" cy="37430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89" t="21558" r="12368" b="24361"/>
          <a:stretch/>
        </p:blipFill>
        <p:spPr>
          <a:xfrm>
            <a:off x="1922803" y="3324322"/>
            <a:ext cx="1080000" cy="78776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89" t="21558" r="12368" b="24361"/>
          <a:stretch/>
        </p:blipFill>
        <p:spPr>
          <a:xfrm>
            <a:off x="6348635" y="3324322"/>
            <a:ext cx="1080000" cy="78776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647578" y="5623133"/>
            <a:ext cx="2487873" cy="389194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0"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 </a:t>
            </a:r>
            <a:r>
              <a:rPr lang="ko-KR" altLang="en-US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개발형상인식장치를 사용</a:t>
            </a: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Only</a:t>
            </a:r>
            <a:endParaRPr lang="ko-KR" altLang="en-US" sz="12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27760" y="5623133"/>
            <a:ext cx="3086967" cy="389194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0"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 </a:t>
            </a:r>
            <a:r>
              <a:rPr lang="ko-KR" altLang="en-US" sz="1200" b="1" u="sng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일반 </a:t>
            </a:r>
            <a:r>
              <a:rPr lang="en-US" altLang="ko-KR" sz="1200" b="1" u="sng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360CAM</a:t>
            </a:r>
            <a:r>
              <a:rPr lang="ko-KR" altLang="en-US" sz="1200" b="1" u="sng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개발형상인식장치 </a:t>
            </a:r>
            <a:r>
              <a:rPr lang="en-US" altLang="ko-KR" sz="1200" b="1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활용시</a:t>
            </a:r>
            <a:endParaRPr lang="ko-KR" altLang="en-US" sz="12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TextBox 36"/>
          <p:cNvSpPr txBox="1"/>
          <p:nvPr/>
        </p:nvSpPr>
        <p:spPr>
          <a:xfrm>
            <a:off x="223877" y="5921667"/>
            <a:ext cx="8920123" cy="72349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4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3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9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200" b="1" dirty="0" err="1" smtClean="0"/>
              <a:t>스티칭이</a:t>
            </a:r>
            <a:r>
              <a:rPr lang="ko-KR" altLang="en-US" sz="1200" b="1" dirty="0" smtClean="0"/>
              <a:t> 된</a:t>
            </a:r>
            <a:r>
              <a:rPr lang="ko-KR" altLang="en-US" sz="1200" b="1" dirty="0" smtClean="0">
                <a:latin typeface="+mj-ea"/>
                <a:ea typeface="+mj-ea"/>
              </a:rPr>
              <a:t> </a:t>
            </a:r>
            <a:r>
              <a:rPr lang="en-US" altLang="ko-KR" sz="1200" b="1" dirty="0" smtClean="0">
                <a:latin typeface="+mj-ea"/>
                <a:ea typeface="+mj-ea"/>
              </a:rPr>
              <a:t>360VR</a:t>
            </a:r>
            <a:r>
              <a:rPr lang="ko-KR" altLang="en-US" sz="1200" b="1" dirty="0" smtClean="0">
                <a:latin typeface="+mj-ea"/>
                <a:ea typeface="+mj-ea"/>
              </a:rPr>
              <a:t>사진과 사진에 </a:t>
            </a:r>
            <a:r>
              <a:rPr lang="ko-KR" altLang="en-US" sz="1200" b="1" dirty="0" err="1" smtClean="0">
                <a:latin typeface="+mj-ea"/>
                <a:ea typeface="+mj-ea"/>
              </a:rPr>
              <a:t>맵핑된</a:t>
            </a:r>
            <a:r>
              <a:rPr lang="ko-KR" altLang="en-US" sz="1200" b="1" dirty="0" smtClean="0">
                <a:latin typeface="+mj-ea"/>
                <a:ea typeface="+mj-ea"/>
              </a:rPr>
              <a:t> </a:t>
            </a:r>
            <a:r>
              <a:rPr lang="en-US" altLang="ko-KR" sz="1200" b="1" dirty="0" smtClean="0">
                <a:latin typeface="+mj-ea"/>
                <a:ea typeface="+mj-ea"/>
              </a:rPr>
              <a:t>PCD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200" b="1" dirty="0" smtClean="0"/>
              <a:t>사진上 마우스 클릭으로 길이 측량 가능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마우스 클릭 </a:t>
            </a:r>
            <a:r>
              <a:rPr lang="en-US" altLang="ko-KR" sz="1200" b="1" dirty="0" smtClean="0"/>
              <a:t>TO </a:t>
            </a:r>
            <a:r>
              <a:rPr lang="ko-KR" altLang="en-US" sz="1200" b="1" dirty="0" smtClean="0"/>
              <a:t>마우스 클릭</a:t>
            </a:r>
            <a:r>
              <a:rPr lang="en-US" altLang="ko-KR" sz="1200" b="1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xmlns="" val="1580730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내용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①플랫폼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_ UI 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기능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66" y="734796"/>
            <a:ext cx="8068654" cy="54663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75281" y="6087623"/>
            <a:ext cx="3834224" cy="50012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0">
              <a:defRPr/>
            </a:pPr>
            <a:r>
              <a:rPr lang="ko-KR" altLang="en-US" sz="1200" b="1" dirty="0">
                <a:solidFill>
                  <a:srgbClr val="0000FF"/>
                </a:solidFill>
              </a:rPr>
              <a:t>① </a:t>
            </a: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VR</a:t>
            </a:r>
            <a:r>
              <a:rPr lang="ko-KR" altLang="en-US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현장관리 플랫폼 </a:t>
            </a: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UI</a:t>
            </a:r>
            <a:endParaRPr lang="ko-KR" altLang="en-US" sz="12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10975" y="3296549"/>
            <a:ext cx="1558636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360VR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사진 </a:t>
            </a:r>
            <a:r>
              <a:rPr lang="ko-KR" altLang="en-US" sz="1200" b="1" dirty="0" err="1" smtClean="0">
                <a:solidFill>
                  <a:srgbClr val="0000FF"/>
                </a:solidFill>
                <a:latin typeface="+mn-ea"/>
              </a:rPr>
              <a:t>리뷰창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93578" y="1183662"/>
            <a:ext cx="2341695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프로젝트 타이틀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69611" y="1593363"/>
            <a:ext cx="1924229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  <a:latin typeface="+mn-ea"/>
              </a:rPr>
              <a:t>공유기능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(MMS, e-mail)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19771" y="2412334"/>
            <a:ext cx="830367" cy="39923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  <a:latin typeface="+mn-ea"/>
              </a:rPr>
              <a:t>간이측량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95428" y="4770974"/>
            <a:ext cx="830367" cy="39923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Mark Up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93840" y="5615583"/>
            <a:ext cx="1024665" cy="24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9771" y="5190495"/>
            <a:ext cx="830367" cy="321542"/>
          </a:xfrm>
          <a:prstGeom prst="rect">
            <a:avLst/>
          </a:prstGeom>
          <a:solidFill>
            <a:srgbClr val="E6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88139" y="2891670"/>
            <a:ext cx="676542" cy="1775758"/>
          </a:xfrm>
          <a:prstGeom prst="rect">
            <a:avLst/>
          </a:prstGeom>
          <a:solidFill>
            <a:srgbClr val="E6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9771" y="1213710"/>
            <a:ext cx="830367" cy="39923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사진</a:t>
            </a:r>
            <a:endParaRPr lang="en-US" altLang="ko-KR" sz="1200" b="1" dirty="0" smtClean="0">
              <a:solidFill>
                <a:srgbClr val="0000FF"/>
              </a:solidFill>
              <a:latin typeface="+mn-ea"/>
            </a:endParaRPr>
          </a:p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  <a:latin typeface="+mn-ea"/>
              </a:rPr>
              <a:t>리뷰창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2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76549" y="2219199"/>
            <a:ext cx="458247" cy="23601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(1)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76549" y="3160302"/>
            <a:ext cx="458247" cy="23601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(2)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6549" y="3942882"/>
            <a:ext cx="458247" cy="23601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(3)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73857" y="5615583"/>
            <a:ext cx="919721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Key Map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0980" y="1949662"/>
            <a:ext cx="787044" cy="3143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340980" y="1183661"/>
            <a:ext cx="787044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Capture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2976980"/>
              </p:ext>
            </p:extLst>
          </p:nvPr>
        </p:nvGraphicFramePr>
        <p:xfrm>
          <a:off x="-1611659" y="1171073"/>
          <a:ext cx="1601430" cy="4593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832">
                  <a:extLst>
                    <a:ext uri="{9D8B030D-6E8A-4147-A177-3AD203B41FA5}">
                      <a16:colId xmlns:a16="http://schemas.microsoft.com/office/drawing/2014/main" xmlns="" val="4109132990"/>
                    </a:ext>
                  </a:extLst>
                </a:gridCol>
                <a:gridCol w="1324598">
                  <a:extLst>
                    <a:ext uri="{9D8B030D-6E8A-4147-A177-3AD203B41FA5}">
                      <a16:colId xmlns:a16="http://schemas.microsoft.com/office/drawing/2014/main" xmlns="" val="734716607"/>
                    </a:ext>
                  </a:extLst>
                </a:gridCol>
              </a:tblGrid>
              <a:tr h="51041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360VR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리뷰창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08205832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Key Map 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05530651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타이틀 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3535854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Capture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7564471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간이측량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7571743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Mark up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42138631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리뷰창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35105640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공유 기능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06043712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Hierarchy</a:t>
                      </a:r>
                    </a:p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하이라키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7311324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075080" y="1832551"/>
            <a:ext cx="1181009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Hierarchy</a:t>
            </a:r>
          </a:p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관리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54322" y="1183662"/>
            <a:ext cx="867609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PIN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번호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675281" y="4552950"/>
            <a:ext cx="163169" cy="1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4687628">
            <a:off x="3367911" y="3860793"/>
            <a:ext cx="253819" cy="1288076"/>
          </a:xfrm>
          <a:prstGeom prst="downArrow">
            <a:avLst>
              <a:gd name="adj1" fmla="val 50000"/>
              <a:gd name="adj2" fmla="val 116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610975" y="4288182"/>
            <a:ext cx="518336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PIN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76549" y="4933482"/>
            <a:ext cx="458247" cy="23601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(4)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2579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01157867"/>
              </p:ext>
            </p:extLst>
          </p:nvPr>
        </p:nvGraphicFramePr>
        <p:xfrm>
          <a:off x="0" y="813806"/>
          <a:ext cx="9143999" cy="5396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216">
                  <a:extLst>
                    <a:ext uri="{9D8B030D-6E8A-4147-A177-3AD203B41FA5}">
                      <a16:colId xmlns:a16="http://schemas.microsoft.com/office/drawing/2014/main" xmlns="" val="2553600992"/>
                    </a:ext>
                  </a:extLst>
                </a:gridCol>
                <a:gridCol w="1089741">
                  <a:extLst>
                    <a:ext uri="{9D8B030D-6E8A-4147-A177-3AD203B41FA5}">
                      <a16:colId xmlns:a16="http://schemas.microsoft.com/office/drawing/2014/main" xmlns="" val="3420415035"/>
                    </a:ext>
                  </a:extLst>
                </a:gridCol>
                <a:gridCol w="6109743">
                  <a:extLst>
                    <a:ext uri="{9D8B030D-6E8A-4147-A177-3AD203B41FA5}">
                      <a16:colId xmlns:a16="http://schemas.microsoft.com/office/drawing/2014/main" xmlns="" val="11023303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xmlns="" val="3456492306"/>
                    </a:ext>
                  </a:extLst>
                </a:gridCol>
                <a:gridCol w="1085849">
                  <a:extLst>
                    <a:ext uri="{9D8B030D-6E8A-4147-A177-3AD203B41FA5}">
                      <a16:colId xmlns:a16="http://schemas.microsoft.com/office/drawing/2014/main" xmlns="" val="2965507774"/>
                    </a:ext>
                  </a:extLst>
                </a:gridCol>
              </a:tblGrid>
              <a:tr h="8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기능의 명칭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비고 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툴바</a:t>
                      </a: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형상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아이콘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280342"/>
                  </a:ext>
                </a:extLst>
              </a:tr>
              <a:tr h="8775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360VR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리뷰창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ea"/>
                        </a:rPr>
                        <a:t>360VR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사진을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Click &amp;</a:t>
                      </a:r>
                      <a:r>
                        <a:rPr lang="en-US" altLang="ko-KR" sz="1200" b="0" baseline="0" dirty="0" smtClean="0">
                          <a:latin typeface="+mn-ea"/>
                        </a:rPr>
                        <a:t> Drag </a:t>
                      </a:r>
                      <a:r>
                        <a:rPr lang="ko-KR" altLang="en-US" sz="1200" b="0" baseline="0" dirty="0" smtClean="0">
                          <a:latin typeface="+mn-ea"/>
                        </a:rPr>
                        <a:t>로 회전 </a:t>
                      </a:r>
                      <a:endParaRPr lang="en-US" altLang="ko-KR" sz="1200" b="0" dirty="0" smtClean="0"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FIRST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72993814"/>
                  </a:ext>
                </a:extLst>
              </a:tr>
              <a:tr h="94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Key Map 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SzPct val="150000"/>
                        <a:buFontTx/>
                        <a:buNone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사진과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링크된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Pin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이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Key Map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에 표시</a:t>
                      </a:r>
                      <a:endParaRPr lang="en-US" altLang="ko-KR" sz="1200" b="0" dirty="0" smtClean="0">
                        <a:latin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SzPct val="150000"/>
                        <a:buFontTx/>
                        <a:buNone/>
                      </a:pPr>
                      <a:r>
                        <a:rPr lang="en-US" altLang="ko-KR" sz="1200" b="0" dirty="0" smtClean="0">
                          <a:latin typeface="+mn-ea"/>
                        </a:rPr>
                        <a:t>Pin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을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클릭시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360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사진 보여짐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수동으로 설정하면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방위설정도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되는지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?)</a:t>
                      </a:r>
                    </a:p>
                    <a:p>
                      <a:pPr>
                        <a:lnSpc>
                          <a:spcPct val="150000"/>
                        </a:lnSpc>
                        <a:buSzPct val="150000"/>
                        <a:buFontTx/>
                        <a:buNone/>
                      </a:pPr>
                      <a:r>
                        <a:rPr lang="en-US" altLang="ko-KR" sz="1200" b="1" dirty="0" smtClean="0">
                          <a:latin typeface="+mn-ea"/>
                        </a:rPr>
                        <a:t>Pin</a:t>
                      </a:r>
                      <a:r>
                        <a:rPr lang="ko-KR" altLang="en-US" sz="1200" b="1" dirty="0" smtClean="0">
                          <a:latin typeface="+mn-ea"/>
                        </a:rPr>
                        <a:t>에 번호 할당</a:t>
                      </a:r>
                      <a:r>
                        <a:rPr lang="en-US" altLang="ko-KR" sz="1200" b="1" baseline="0" dirty="0" smtClean="0">
                          <a:latin typeface="+mn-ea"/>
                        </a:rPr>
                        <a:t> </a:t>
                      </a:r>
                      <a:r>
                        <a:rPr lang="en-US" altLang="ko-KR" sz="1200" b="1" baseline="0" dirty="0" smtClean="0">
                          <a:latin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1" dirty="0" smtClean="0">
                          <a:latin typeface="+mn-ea"/>
                        </a:rPr>
                        <a:t>핀을 </a:t>
                      </a:r>
                      <a:r>
                        <a:rPr lang="ko-KR" altLang="en-US" sz="1200" b="1" dirty="0" err="1" smtClean="0">
                          <a:latin typeface="+mn-ea"/>
                        </a:rPr>
                        <a:t>눌렀을때</a:t>
                      </a:r>
                      <a:r>
                        <a:rPr lang="ko-KR" altLang="en-US" sz="1200" b="1" dirty="0" smtClean="0">
                          <a:latin typeface="+mn-ea"/>
                        </a:rPr>
                        <a:t> 프로젝트타이틀옆에 </a:t>
                      </a:r>
                      <a:r>
                        <a:rPr lang="ko-KR" altLang="en-US" sz="1200" b="1" dirty="0" err="1" smtClean="0">
                          <a:latin typeface="+mn-ea"/>
                        </a:rPr>
                        <a:t>핀번호</a:t>
                      </a:r>
                      <a:r>
                        <a:rPr lang="en-US" altLang="ko-KR" sz="1200" b="1" dirty="0" smtClean="0">
                          <a:latin typeface="+mn-ea"/>
                        </a:rPr>
                        <a:t>(</a:t>
                      </a:r>
                      <a:r>
                        <a:rPr lang="ko-KR" altLang="en-US" sz="1200" b="1" dirty="0" err="1" smtClean="0">
                          <a:latin typeface="+mn-ea"/>
                        </a:rPr>
                        <a:t>장소위치</a:t>
                      </a:r>
                      <a:r>
                        <a:rPr lang="en-US" altLang="ko-KR" sz="1200" b="1" dirty="0" smtClean="0">
                          <a:latin typeface="+mn-ea"/>
                        </a:rPr>
                        <a:t>)</a:t>
                      </a:r>
                      <a:r>
                        <a:rPr lang="ko-KR" altLang="en-US" sz="1200" b="1" dirty="0" smtClean="0">
                          <a:latin typeface="+mn-ea"/>
                        </a:rPr>
                        <a:t>가 표기</a:t>
                      </a:r>
                      <a:endParaRPr lang="en-US" altLang="ko-KR" sz="1200" b="1" dirty="0" smtClean="0"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57803163"/>
                  </a:ext>
                </a:extLst>
              </a:tr>
              <a:tr h="94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타이틀 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SzPct val="150000"/>
                        <a:buFontTx/>
                        <a:buNone/>
                      </a:pPr>
                      <a:r>
                        <a:rPr lang="ko-KR" altLang="en-US" sz="1200" b="0" dirty="0" smtClean="0">
                          <a:latin typeface="+mn-ea"/>
                        </a:rPr>
                        <a:t>예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) 190916-HS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아너힐스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-A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동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-113-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방수작업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buSzPct val="150000"/>
                        <a:buFontTx/>
                        <a:buNone/>
                      </a:pPr>
                      <a:r>
                        <a:rPr lang="en-US" altLang="ko-KR" sz="1200" b="0" dirty="0" smtClean="0">
                          <a:latin typeface="+mn-ea"/>
                        </a:rPr>
                        <a:t>    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촬영날짜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(1)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+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키맵의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제목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(2)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+ 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동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(3)</a:t>
                      </a:r>
                      <a:r>
                        <a:rPr lang="ko-KR" altLang="en-US" sz="1200" b="0" baseline="0" dirty="0" smtClean="0">
                          <a:latin typeface="+mn-ea"/>
                        </a:rPr>
                        <a:t> </a:t>
                      </a:r>
                      <a:r>
                        <a:rPr lang="en-US" altLang="ko-KR" sz="1200" b="0" baseline="0" dirty="0" smtClean="0">
                          <a:latin typeface="+mn-ea"/>
                        </a:rPr>
                        <a:t>+ </a:t>
                      </a:r>
                      <a:r>
                        <a:rPr lang="ko-KR" altLang="en-US" sz="1200" b="0" baseline="0" dirty="0" smtClean="0">
                          <a:latin typeface="+mn-ea"/>
                        </a:rPr>
                        <a:t>호</a:t>
                      </a:r>
                      <a:r>
                        <a:rPr lang="en-US" altLang="ko-KR" sz="1200" b="0" baseline="0" dirty="0" smtClean="0">
                          <a:latin typeface="+mn-ea"/>
                        </a:rPr>
                        <a:t>(4)</a:t>
                      </a:r>
                      <a:r>
                        <a:rPr lang="ko-KR" altLang="en-US" sz="1200" b="0" baseline="0" dirty="0" smtClean="0">
                          <a:latin typeface="+mn-ea"/>
                        </a:rPr>
                        <a:t> </a:t>
                      </a:r>
                      <a:r>
                        <a:rPr lang="en-US" altLang="ko-KR" sz="1200" b="0" baseline="0" dirty="0" smtClean="0">
                          <a:latin typeface="+mn-ea"/>
                        </a:rPr>
                        <a:t>+ </a:t>
                      </a:r>
                      <a:r>
                        <a:rPr lang="ko-KR" altLang="en-US" sz="1200" b="0" baseline="0" dirty="0" smtClean="0">
                          <a:latin typeface="+mn-ea"/>
                        </a:rPr>
                        <a:t>메모</a:t>
                      </a:r>
                      <a:r>
                        <a:rPr lang="en-US" altLang="ko-KR" sz="1200" b="0" baseline="0" dirty="0" smtClean="0">
                          <a:latin typeface="+mn-ea"/>
                        </a:rPr>
                        <a:t>(5)</a:t>
                      </a:r>
                      <a:r>
                        <a:rPr lang="ko-KR" altLang="en-US" sz="1200" b="0" baseline="0" dirty="0" smtClean="0">
                          <a:latin typeface="+mn-ea"/>
                        </a:rPr>
                        <a:t> </a:t>
                      </a:r>
                      <a:endParaRPr lang="en-US" altLang="ko-KR" sz="1200" b="0" dirty="0" smtClean="0"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26786701"/>
                  </a:ext>
                </a:extLst>
              </a:tr>
              <a:tr h="877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Hierarchy</a:t>
                      </a:r>
                    </a:p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하이라키</a:t>
                      </a: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번의 프로젝트 타이틀의 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가지 조합에 따라 왼쪽 메뉴에서 </a:t>
                      </a:r>
                      <a:endParaRPr lang="en-US" altLang="ko-KR" sz="12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기준별로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정리되어 볼 수 있는 기능 </a:t>
                      </a:r>
                      <a:endParaRPr lang="en-US" altLang="ko-KR" sz="12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폴더에 프로젝트 타이틀을 제목으로 가진 프로젝트 파일들이 있으면 이 파일들이 </a:t>
                      </a: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기준별로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분류되어 나열될 수 있는가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?) 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아이디어필요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98432270"/>
                  </a:ext>
                </a:extLst>
              </a:tr>
              <a:tr h="877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간이측량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SzPct val="150000"/>
                        <a:buFontTx/>
                        <a:buNone/>
                      </a:pPr>
                      <a:r>
                        <a:rPr lang="ko-KR" altLang="en-US" sz="1200" b="0" dirty="0" err="1" smtClean="0">
                          <a:latin typeface="+mn-ea"/>
                        </a:rPr>
                        <a:t>간이측량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버튼을 누르면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맵핑된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PCD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가 중첩되면서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사진상에서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클릭으로 길이 측량 </a:t>
                      </a:r>
                      <a:endParaRPr lang="en-US" altLang="ko-KR" sz="1200" b="0" dirty="0" smtClean="0"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62197995"/>
                  </a:ext>
                </a:extLst>
              </a:tr>
            </a:tbl>
          </a:graphicData>
        </a:graphic>
      </p:graphicFrame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내용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①플랫폼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_ UI 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기능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05724" y="1748069"/>
            <a:ext cx="851808" cy="7536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5724" y="2676731"/>
            <a:ext cx="823913" cy="6956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264" y="3575358"/>
            <a:ext cx="942912" cy="8368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5724" y="5382537"/>
            <a:ext cx="823913" cy="7600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05724" y="4468581"/>
            <a:ext cx="785205" cy="7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7317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33550245"/>
              </p:ext>
            </p:extLst>
          </p:nvPr>
        </p:nvGraphicFramePr>
        <p:xfrm>
          <a:off x="0" y="813804"/>
          <a:ext cx="9144000" cy="5425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553600992"/>
                    </a:ext>
                  </a:extLst>
                </a:gridCol>
                <a:gridCol w="1137940">
                  <a:extLst>
                    <a:ext uri="{9D8B030D-6E8A-4147-A177-3AD203B41FA5}">
                      <a16:colId xmlns:a16="http://schemas.microsoft.com/office/drawing/2014/main" xmlns="" val="3420415035"/>
                    </a:ext>
                  </a:extLst>
                </a:gridCol>
                <a:gridCol w="6078835">
                  <a:extLst>
                    <a:ext uri="{9D8B030D-6E8A-4147-A177-3AD203B41FA5}">
                      <a16:colId xmlns:a16="http://schemas.microsoft.com/office/drawing/2014/main" xmlns="" val="11023303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xmlns="" val="3456492306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xmlns="" val="4194509251"/>
                    </a:ext>
                  </a:extLst>
                </a:gridCol>
              </a:tblGrid>
              <a:tr h="88215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기능의 명칭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비고 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툴바</a:t>
                      </a: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형상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아이콘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280342"/>
                  </a:ext>
                </a:extLst>
              </a:tr>
              <a:tr h="948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Mark up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ea"/>
                        </a:rPr>
                        <a:t>17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개 기호 </a:t>
                      </a:r>
                      <a:endParaRPr lang="en-US" altLang="ko-KR" sz="1200" b="0" dirty="0" smtClean="0"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뒷장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 참조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0908079"/>
                  </a:ext>
                </a:extLst>
              </a:tr>
              <a:tr h="882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 </a:t>
                      </a: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리뷰창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(2)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ea"/>
                        </a:rPr>
                        <a:t>기존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큰화면으로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360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사진을 보고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, 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비교할 수 있도록 두번째 창으로 다른 사진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(only)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파일을 리뷰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이렇게 사진 두개를 볼 수 있다면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, 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사진은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두사진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다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‘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창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’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개념으로 제작해도 됨 </a:t>
                      </a:r>
                      <a:endParaRPr lang="en-US" altLang="ko-KR" sz="1200" b="0" dirty="0" smtClean="0"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SECOND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5698189"/>
                  </a:ext>
                </a:extLst>
              </a:tr>
              <a:tr h="882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공유 기능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ea"/>
                        </a:rPr>
                        <a:t>작성된 프로젝트 파일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즉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, 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컴퓨터에서 보는 화면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)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을 모바일로도 같은 화면을 공유할 수 있도록 공유</a:t>
                      </a:r>
                      <a:r>
                        <a:rPr lang="en-US" altLang="ko-KR" sz="1200" b="0" dirty="0" err="1" smtClean="0">
                          <a:latin typeface="+mn-ea"/>
                        </a:rPr>
                        <a:t>url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주소 또는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파일등을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넘겨줄 수 있도록 하는 기능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다른사람의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핸드폰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mms / 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이메일 주소로 송부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)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아이디어필요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3537020"/>
                  </a:ext>
                </a:extLst>
              </a:tr>
              <a:tr h="948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Capture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SzPct val="150000"/>
                        <a:buFontTx/>
                        <a:buNone/>
                      </a:pPr>
                      <a:r>
                        <a:rPr lang="en-US" altLang="ko-KR" sz="1200" b="0" dirty="0" smtClean="0">
                          <a:latin typeface="+mn-ea"/>
                        </a:rPr>
                        <a:t>360VR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사진을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360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회전시키다가 원하는 장면에서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캡쳐하여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지정된 폴더에 사진 저장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해당 화면 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“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다른이름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저장하기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”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기능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77450147"/>
                  </a:ext>
                </a:extLst>
              </a:tr>
              <a:tr h="882158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기타사항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1200" b="0" dirty="0" smtClean="0">
                          <a:latin typeface="+mn-ea"/>
                        </a:rPr>
                        <a:t>메뉴의 위치와 디자인은 좌측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(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예시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)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과 </a:t>
                      </a:r>
                      <a:r>
                        <a:rPr lang="ko-KR" altLang="en-US" sz="1200" b="0" dirty="0" err="1" smtClean="0">
                          <a:latin typeface="+mn-ea"/>
                        </a:rPr>
                        <a:t>상이해도</a:t>
                      </a:r>
                      <a:r>
                        <a:rPr lang="ko-KR" altLang="en-US" sz="1200" b="0" dirty="0" smtClean="0">
                          <a:latin typeface="+mn-ea"/>
                        </a:rPr>
                        <a:t> 됨</a:t>
                      </a:r>
                      <a:r>
                        <a:rPr lang="en-US" altLang="ko-KR" sz="1200" b="0" dirty="0" smtClean="0">
                          <a:latin typeface="+mn-ea"/>
                        </a:rPr>
                        <a:t>. </a:t>
                      </a:r>
                      <a:endParaRPr lang="ko-KR" altLang="en-US" sz="12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4847239"/>
                  </a:ext>
                </a:extLst>
              </a:tr>
            </a:tbl>
          </a:graphicData>
        </a:graphic>
      </p:graphicFrame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내용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①플랫폼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_ UI 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기능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2143" y="2683349"/>
            <a:ext cx="800392" cy="8049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4117" y="3598913"/>
            <a:ext cx="785205" cy="785205"/>
          </a:xfrm>
          <a:prstGeom prst="rect">
            <a:avLst/>
          </a:prstGeom>
        </p:spPr>
      </p:pic>
      <p:sp>
        <p:nvSpPr>
          <p:cNvPr id="24" name="TextBox 36"/>
          <p:cNvSpPr txBox="1"/>
          <p:nvPr/>
        </p:nvSpPr>
        <p:spPr>
          <a:xfrm>
            <a:off x="420346" y="6290742"/>
            <a:ext cx="8920123" cy="3334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4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3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9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 smtClean="0"/>
              <a:t>※ </a:t>
            </a:r>
            <a:r>
              <a:rPr lang="ko-KR" altLang="en-US" sz="1600" b="1" dirty="0" err="1" smtClean="0"/>
              <a:t>툴바형상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아이콘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에 대해서 제약없이 더 가시성이 좋은 </a:t>
            </a:r>
            <a:r>
              <a:rPr lang="ko-KR" altLang="en-US" sz="1600" b="1" dirty="0" err="1" smtClean="0"/>
              <a:t>툴바라면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O.K. 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0904" y="4500162"/>
            <a:ext cx="906540" cy="751827"/>
          </a:xfrm>
          <a:prstGeom prst="rect">
            <a:avLst/>
          </a:prstGeom>
        </p:spPr>
      </p:pic>
      <p:pic>
        <p:nvPicPr>
          <p:cNvPr id="1026" name="Picture 2" descr="C:\Users\연구개발본부\Desktop\noun_2355497_cc2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598"/>
          <a:stretch>
            <a:fillRect/>
          </a:stretch>
        </p:blipFill>
        <p:spPr bwMode="auto">
          <a:xfrm>
            <a:off x="8093035" y="1708150"/>
            <a:ext cx="1050965" cy="908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21509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내용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①플랫폼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_ UI 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기능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66" y="734796"/>
            <a:ext cx="8068654" cy="54663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75281" y="6087623"/>
            <a:ext cx="3834224" cy="50012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0">
              <a:defRPr/>
            </a:pPr>
            <a:r>
              <a:rPr lang="ko-KR" altLang="en-US" sz="1200" b="1" dirty="0">
                <a:solidFill>
                  <a:srgbClr val="0000FF"/>
                </a:solidFill>
              </a:rPr>
              <a:t>① </a:t>
            </a: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VR</a:t>
            </a:r>
            <a:r>
              <a:rPr lang="ko-KR" altLang="en-US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현장관리 플랫폼 </a:t>
            </a: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UI</a:t>
            </a:r>
            <a:endParaRPr lang="ko-KR" altLang="en-US" sz="12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10975" y="3296549"/>
            <a:ext cx="1558636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360VR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사진 </a:t>
            </a:r>
            <a:r>
              <a:rPr lang="ko-KR" altLang="en-US" sz="1200" b="1" dirty="0" err="1" smtClean="0">
                <a:solidFill>
                  <a:srgbClr val="0000FF"/>
                </a:solidFill>
                <a:latin typeface="+mn-ea"/>
              </a:rPr>
              <a:t>리뷰창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93578" y="1183662"/>
            <a:ext cx="2341695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프로젝트 타이틀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69611" y="1593363"/>
            <a:ext cx="1924229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  <a:latin typeface="+mn-ea"/>
              </a:rPr>
              <a:t>공유기능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(MMS, e-mail)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19771" y="2412334"/>
            <a:ext cx="830367" cy="39923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  <a:latin typeface="+mn-ea"/>
              </a:rPr>
              <a:t>간이측량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95428" y="4770974"/>
            <a:ext cx="830367" cy="39923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Mark Up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93840" y="5615583"/>
            <a:ext cx="1024665" cy="24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9771" y="5190495"/>
            <a:ext cx="830367" cy="321542"/>
          </a:xfrm>
          <a:prstGeom prst="rect">
            <a:avLst/>
          </a:prstGeom>
          <a:solidFill>
            <a:srgbClr val="E6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88139" y="2891670"/>
            <a:ext cx="676542" cy="1775758"/>
          </a:xfrm>
          <a:prstGeom prst="rect">
            <a:avLst/>
          </a:prstGeom>
          <a:solidFill>
            <a:srgbClr val="E6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9771" y="1213710"/>
            <a:ext cx="830367" cy="39923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사진</a:t>
            </a:r>
            <a:endParaRPr lang="en-US" altLang="ko-KR" sz="1200" b="1" dirty="0" smtClean="0">
              <a:solidFill>
                <a:srgbClr val="0000FF"/>
              </a:solidFill>
              <a:latin typeface="+mn-ea"/>
            </a:endParaRPr>
          </a:p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  <a:latin typeface="+mn-ea"/>
              </a:rPr>
              <a:t>리뷰창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2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76549" y="2219199"/>
            <a:ext cx="458247" cy="23601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(1)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76549" y="3160302"/>
            <a:ext cx="458247" cy="23601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(2)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6549" y="3942882"/>
            <a:ext cx="458247" cy="236012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(3)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73857" y="5615583"/>
            <a:ext cx="919721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Key Map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0980" y="1949662"/>
            <a:ext cx="787044" cy="3143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340980" y="1183661"/>
            <a:ext cx="787044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Capture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-1611659" y="1171073"/>
          <a:ext cx="1601430" cy="4593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832">
                  <a:extLst>
                    <a:ext uri="{9D8B030D-6E8A-4147-A177-3AD203B41FA5}">
                      <a16:colId xmlns:a16="http://schemas.microsoft.com/office/drawing/2014/main" xmlns="" val="4109132990"/>
                    </a:ext>
                  </a:extLst>
                </a:gridCol>
                <a:gridCol w="1324598">
                  <a:extLst>
                    <a:ext uri="{9D8B030D-6E8A-4147-A177-3AD203B41FA5}">
                      <a16:colId xmlns:a16="http://schemas.microsoft.com/office/drawing/2014/main" xmlns="" val="734716607"/>
                    </a:ext>
                  </a:extLst>
                </a:gridCol>
              </a:tblGrid>
              <a:tr h="51041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360VR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리뷰창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08205832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Key Map 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05530651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타이틀 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3535854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Capture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7564471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간이측량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7571743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Mark up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42138631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리뷰창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35105640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공유 기능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06043712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Hierarchy</a:t>
                      </a:r>
                    </a:p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하이라키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7311324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075080" y="1832551"/>
            <a:ext cx="1181009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Hierarchy</a:t>
            </a:r>
          </a:p>
          <a:p>
            <a:pPr algn="ctr"/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관리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54322" y="1183662"/>
            <a:ext cx="867609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PIN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번호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675281" y="4552950"/>
            <a:ext cx="163169" cy="1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4687628">
            <a:off x="3367911" y="3860793"/>
            <a:ext cx="253819" cy="1288076"/>
          </a:xfrm>
          <a:prstGeom prst="downArrow">
            <a:avLst>
              <a:gd name="adj1" fmla="val 50000"/>
              <a:gd name="adj2" fmla="val 116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610975" y="4288182"/>
            <a:ext cx="518336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PIN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5433" y="1144185"/>
            <a:ext cx="471456" cy="41841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97" y="2140200"/>
            <a:ext cx="401669" cy="38571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97" y="3060416"/>
            <a:ext cx="401669" cy="38571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97" y="3862418"/>
            <a:ext cx="401669" cy="38571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5458" y="1572845"/>
            <a:ext cx="425905" cy="37681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5458" y="3840806"/>
            <a:ext cx="432426" cy="3651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8100" y="1572845"/>
            <a:ext cx="392603" cy="39260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26225" y="2412334"/>
            <a:ext cx="823913" cy="76009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57720" y="1208093"/>
            <a:ext cx="402560" cy="40484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90446" y="1157895"/>
            <a:ext cx="471456" cy="390996"/>
          </a:xfrm>
          <a:prstGeom prst="rect">
            <a:avLst/>
          </a:prstGeom>
        </p:spPr>
      </p:pic>
      <p:pic>
        <p:nvPicPr>
          <p:cNvPr id="39" name="Picture 2" descr="C:\Users\연구개발본부\Desktop\noun_2355497_cc2.pn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598"/>
          <a:stretch>
            <a:fillRect/>
          </a:stretch>
        </p:blipFill>
        <p:spPr bwMode="auto">
          <a:xfrm>
            <a:off x="7064335" y="4476750"/>
            <a:ext cx="1168555" cy="1009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0744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내용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②모바일 뷰어 </a:t>
            </a:r>
            <a:r>
              <a:rPr lang="ko-KR" altLang="en-US" sz="20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_ UI 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기능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74108" y="6068304"/>
            <a:ext cx="3834224" cy="50012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latinLnBrk="0">
              <a:defRPr/>
            </a:pPr>
            <a:r>
              <a:rPr lang="ko-KR" altLang="en-US" sz="1200" b="1" dirty="0" smtClean="0">
                <a:solidFill>
                  <a:srgbClr val="0000FF"/>
                </a:solidFill>
              </a:rPr>
              <a:t>② </a:t>
            </a:r>
            <a:r>
              <a:rPr lang="ko-KR" altLang="en-US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모바일 뷰어 </a:t>
            </a:r>
            <a:r>
              <a:rPr lang="ko-KR" altLang="en-US" sz="1200" b="1" dirty="0" err="1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</a:t>
            </a:r>
            <a:r>
              <a:rPr lang="ko-KR" altLang="en-US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UI</a:t>
            </a:r>
            <a:endParaRPr lang="ko-KR" altLang="en-US" sz="1200" b="1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0346" y="875231"/>
            <a:ext cx="8414013" cy="5303378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54457771"/>
              </p:ext>
            </p:extLst>
          </p:nvPr>
        </p:nvGraphicFramePr>
        <p:xfrm>
          <a:off x="420346" y="1225032"/>
          <a:ext cx="1601430" cy="4723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230">
                  <a:extLst>
                    <a:ext uri="{9D8B030D-6E8A-4147-A177-3AD203B41FA5}">
                      <a16:colId xmlns:a16="http://schemas.microsoft.com/office/drawing/2014/main" xmlns="" val="4109132990"/>
                    </a:ext>
                  </a:extLst>
                </a:gridCol>
                <a:gridCol w="1261200">
                  <a:extLst>
                    <a:ext uri="{9D8B030D-6E8A-4147-A177-3AD203B41FA5}">
                      <a16:colId xmlns:a16="http://schemas.microsoft.com/office/drawing/2014/main" xmlns="" val="734716607"/>
                    </a:ext>
                  </a:extLst>
                </a:gridCol>
              </a:tblGrid>
              <a:tr h="47234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360VR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리뷰창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8205832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Key Map 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5530651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타이틀 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3535854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trike="sng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Capture</a:t>
                      </a:r>
                      <a:endParaRPr lang="ko-KR" altLang="en-US" sz="1000" b="1" strike="sngStrik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7564471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trike="sngStrike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간이측량</a:t>
                      </a:r>
                      <a:r>
                        <a:rPr lang="ko-KR" altLang="en-US" sz="1000" b="1" strike="sng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000" b="1" strike="sngStrik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7571743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Mark up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2138631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trike="sng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 </a:t>
                      </a:r>
                      <a:r>
                        <a:rPr lang="ko-KR" altLang="en-US" sz="1000" b="1" strike="sngStrike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리뷰창</a:t>
                      </a:r>
                      <a:r>
                        <a:rPr lang="en-US" altLang="ko-KR" sz="1000" b="1" strike="sng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b="1" strike="sngStrik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35105640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trike="sng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공유 기능</a:t>
                      </a:r>
                      <a:endParaRPr lang="ko-KR" altLang="en-US" sz="1000" b="1" strike="sngStrik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06043712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trike="sng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Hierarchy</a:t>
                      </a:r>
                    </a:p>
                    <a:p>
                      <a:pPr algn="ctr" latinLnBrk="1"/>
                      <a:r>
                        <a:rPr lang="en-US" altLang="ko-KR" sz="1000" b="1" strike="sng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strike="sngStrike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하이라키</a:t>
                      </a:r>
                      <a:r>
                        <a:rPr lang="en-US" altLang="ko-KR" sz="1000" b="1" strike="sng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000" b="1" strike="sng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strike="sng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000" b="1" strike="sngStrike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7311324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VR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화면분할기능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0684727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3328943"/>
              </p:ext>
            </p:extLst>
          </p:nvPr>
        </p:nvGraphicFramePr>
        <p:xfrm>
          <a:off x="7232929" y="1225032"/>
          <a:ext cx="1601430" cy="4723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1430">
                  <a:extLst>
                    <a:ext uri="{9D8B030D-6E8A-4147-A177-3AD203B41FA5}">
                      <a16:colId xmlns:a16="http://schemas.microsoft.com/office/drawing/2014/main" xmlns="" val="734716607"/>
                    </a:ext>
                  </a:extLst>
                </a:gridCol>
              </a:tblGrid>
              <a:tr h="47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읽기 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(360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회전가능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8205832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읽기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링크</a:t>
                      </a:r>
                      <a:r>
                        <a:rPr lang="ko-KR" altLang="en-US" sz="1000" b="1" kern="12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1" kern="12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사진 뷰</a:t>
                      </a:r>
                      <a:r>
                        <a:rPr lang="en-US" altLang="ko-KR" sz="1000" b="1" kern="12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5530651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읽기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3535854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57564471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47571743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읽기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kern="1200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쓰기</a:t>
                      </a:r>
                      <a:endParaRPr lang="ko-KR" altLang="en-US" sz="100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2138631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35105640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06043712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7311324"/>
                  </a:ext>
                </a:extLst>
              </a:tr>
              <a:tr h="472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기능 포함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0684727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97794" y="1908982"/>
            <a:ext cx="2752629" cy="3529793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3288268" y="1601333"/>
            <a:ext cx="2007343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프로젝트 타이틀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97793" y="3526920"/>
            <a:ext cx="616181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Key Map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390293" y="3099485"/>
            <a:ext cx="914843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360VR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사진 </a:t>
            </a:r>
            <a:r>
              <a:rPr lang="ko-KR" altLang="en-US" sz="1100" b="1" dirty="0" err="1" smtClean="0">
                <a:solidFill>
                  <a:srgbClr val="0000FF"/>
                </a:solidFill>
                <a:latin typeface="+mn-ea"/>
              </a:rPr>
              <a:t>리뷰창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17136" y="3680744"/>
            <a:ext cx="333286" cy="1224543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!</a:t>
            </a: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※</a:t>
            </a:r>
          </a:p>
          <a:p>
            <a:pPr algn="ctr"/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＄</a:t>
            </a:r>
            <a:endParaRPr lang="en-US" altLang="ko-KR" sz="1100" b="1" dirty="0" smtClean="0">
              <a:solidFill>
                <a:srgbClr val="0000FF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○</a:t>
            </a:r>
            <a:endParaRPr lang="en-US" altLang="ko-KR" sz="1100" b="1" dirty="0" smtClean="0">
              <a:solidFill>
                <a:srgbClr val="0000FF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■</a:t>
            </a:r>
            <a:endParaRPr lang="en-US" altLang="ko-KR" sz="1100" b="1" dirty="0" smtClean="0">
              <a:solidFill>
                <a:srgbClr val="0000FF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↖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18033" y="4905287"/>
            <a:ext cx="632389" cy="327234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Mark up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7731494">
            <a:off x="5112141" y="1824858"/>
            <a:ext cx="599291" cy="2114505"/>
          </a:xfrm>
          <a:prstGeom prst="curvedRightArrow">
            <a:avLst/>
          </a:prstGeom>
          <a:solidFill>
            <a:srgbClr val="FFC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03247" y="2318420"/>
            <a:ext cx="561064" cy="30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Drag &amp; Drop</a:t>
            </a:r>
            <a:endParaRPr lang="ko-KR" altLang="en-US" sz="11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0900" y="896243"/>
            <a:ext cx="113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PC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용 기능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38320" y="4207928"/>
            <a:ext cx="163169" cy="1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94385" y="1601333"/>
            <a:ext cx="867609" cy="307649"/>
          </a:xfrm>
          <a:prstGeom prst="rect">
            <a:avLst/>
          </a:prstGeom>
          <a:solidFill>
            <a:srgbClr val="92D050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PIN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번호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491149" y="896243"/>
            <a:ext cx="113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모바일용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36"/>
          <p:cNvSpPr txBox="1"/>
          <p:nvPr/>
        </p:nvSpPr>
        <p:spPr>
          <a:xfrm>
            <a:off x="420346" y="6316142"/>
            <a:ext cx="8920123" cy="3334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4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3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9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 smtClean="0"/>
              <a:t>※ </a:t>
            </a:r>
            <a:r>
              <a:rPr lang="ko-KR" altLang="en-US" sz="1600" b="1" dirty="0" smtClean="0"/>
              <a:t>물론 </a:t>
            </a:r>
            <a:r>
              <a:rPr lang="en-US" altLang="ko-KR" sz="1600" b="1" dirty="0" smtClean="0"/>
              <a:t>PC</a:t>
            </a:r>
            <a:r>
              <a:rPr lang="ko-KR" altLang="en-US" sz="1600" b="1" dirty="0" smtClean="0"/>
              <a:t>용 기능을 최대로 더 활용가능하다면 </a:t>
            </a:r>
            <a:r>
              <a:rPr lang="en-US" altLang="ko-KR" sz="1600" b="1" dirty="0" smtClean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xmlns="" val="719781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53866" y="93811"/>
            <a:ext cx="847285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내용 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②모바일 뷰어 </a:t>
            </a:r>
            <a:r>
              <a:rPr lang="ko-KR" altLang="en-US" sz="20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</a:t>
            </a:r>
            <a:r>
              <a:rPr lang="en-US" altLang="ko-KR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_ UI </a:t>
            </a:r>
            <a:r>
              <a:rPr lang="ko-KR" altLang="en-US" sz="20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기능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88379120"/>
              </p:ext>
            </p:extLst>
          </p:nvPr>
        </p:nvGraphicFramePr>
        <p:xfrm>
          <a:off x="394793" y="892798"/>
          <a:ext cx="8306513" cy="5069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411">
                  <a:extLst>
                    <a:ext uri="{9D8B030D-6E8A-4147-A177-3AD203B41FA5}">
                      <a16:colId xmlns:a16="http://schemas.microsoft.com/office/drawing/2014/main" xmlns="" val="3927665983"/>
                    </a:ext>
                  </a:extLst>
                </a:gridCol>
                <a:gridCol w="3555051">
                  <a:extLst>
                    <a:ext uri="{9D8B030D-6E8A-4147-A177-3AD203B41FA5}">
                      <a16:colId xmlns:a16="http://schemas.microsoft.com/office/drawing/2014/main" xmlns="" val="348638397"/>
                    </a:ext>
                  </a:extLst>
                </a:gridCol>
                <a:gridCol w="3555051">
                  <a:extLst>
                    <a:ext uri="{9D8B030D-6E8A-4147-A177-3AD203B41FA5}">
                      <a16:colId xmlns:a16="http://schemas.microsoft.com/office/drawing/2014/main" xmlns="" val="679776532"/>
                    </a:ext>
                  </a:extLst>
                </a:gridCol>
              </a:tblGrid>
              <a:tr h="480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형식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웹서버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8700308"/>
                  </a:ext>
                </a:extLst>
              </a:tr>
              <a:tr h="1417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활용 시나리오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기기마다 해당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어플을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설치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프로그램설치 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와 핸드폰의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유선연결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및 서버를 통해 프로젝트파일을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내려받아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사진을 볼 수 있음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인터넷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URL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지정 주소를 입력하여 접속 </a:t>
                      </a:r>
                      <a:endParaRPr lang="en-US" altLang="ko-KR" sz="12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별다른 세팅 및 다운로드 없이 리뷰 가능 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57297610"/>
                  </a:ext>
                </a:extLst>
              </a:tr>
              <a:tr h="175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장점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어플에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대한 접속 권한이 있는 유저 오픈 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보안문제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네트워크망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필요없이 접속 및 관리 가능 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다운로드시에는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네트워크망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필요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와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어플의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개별 개발 가능 </a:t>
                      </a:r>
                      <a:endParaRPr lang="en-US" altLang="ko-KR" sz="12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별도의 </a:t>
                      </a: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설치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필요없음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Ios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아이폰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삼성폰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모두 가능 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53747555"/>
                  </a:ext>
                </a:extLst>
              </a:tr>
              <a:tr h="1417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단점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안드로이드 </a:t>
                      </a: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어플이므로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아이폰 사용 불가 </a:t>
                      </a:r>
                      <a:endParaRPr lang="en-US" altLang="ko-KR" sz="12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사용자별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직접 설치의 불편함 </a:t>
                      </a:r>
                      <a:endParaRPr lang="en-US" altLang="ko-KR" sz="12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데이터를 다운받는 네트워크망이 필요 </a:t>
                      </a:r>
                      <a:endParaRPr lang="en-US" altLang="ko-KR" sz="1200" b="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보안에 대해 취약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플랫폼 </a:t>
                      </a: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개발시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모바일형식까지도 고려해야하므로 고차원 기술력 도입 및 제작 고비용 발생 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94122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07902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8280</TotalTime>
  <Words>1161</Words>
  <Application>Microsoft Office PowerPoint</Application>
  <PresentationFormat>화면 슬라이드 쇼(4:3)</PresentationFormat>
  <Paragraphs>307</Paragraphs>
  <Slides>20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노형민(ROH, HYUNGMIN)</dc:creator>
  <cp:lastModifiedBy>연구개발본부</cp:lastModifiedBy>
  <cp:revision>400</cp:revision>
  <cp:lastPrinted>2019-10-24T06:55:04Z</cp:lastPrinted>
  <dcterms:created xsi:type="dcterms:W3CDTF">2018-03-19T00:11:30Z</dcterms:created>
  <dcterms:modified xsi:type="dcterms:W3CDTF">2019-10-25T09:27:09Z</dcterms:modified>
</cp:coreProperties>
</file>